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320" r:id="rId3"/>
    <p:sldId id="321" r:id="rId4"/>
    <p:sldId id="323" r:id="rId5"/>
    <p:sldId id="324" r:id="rId6"/>
    <p:sldId id="325" r:id="rId7"/>
    <p:sldId id="341" r:id="rId8"/>
    <p:sldId id="342" r:id="rId9"/>
    <p:sldId id="326" r:id="rId10"/>
    <p:sldId id="327" r:id="rId11"/>
    <p:sldId id="343" r:id="rId12"/>
    <p:sldId id="328" r:id="rId13"/>
    <p:sldId id="344" r:id="rId14"/>
    <p:sldId id="329" r:id="rId15"/>
    <p:sldId id="345" r:id="rId16"/>
    <p:sldId id="330" r:id="rId17"/>
    <p:sldId id="346" r:id="rId18"/>
    <p:sldId id="331" r:id="rId19"/>
    <p:sldId id="347" r:id="rId20"/>
    <p:sldId id="348" r:id="rId21"/>
    <p:sldId id="332" r:id="rId22"/>
    <p:sldId id="350" r:id="rId23"/>
    <p:sldId id="349" r:id="rId24"/>
    <p:sldId id="351" r:id="rId25"/>
    <p:sldId id="322" r:id="rId26"/>
    <p:sldId id="352" r:id="rId27"/>
    <p:sldId id="353" r:id="rId28"/>
    <p:sldId id="339" r:id="rId29"/>
    <p:sldId id="269" r:id="rId30"/>
    <p:sldId id="274" r:id="rId31"/>
    <p:sldId id="270" r:id="rId32"/>
    <p:sldId id="275" r:id="rId33"/>
    <p:sldId id="282" r:id="rId34"/>
    <p:sldId id="271" r:id="rId35"/>
    <p:sldId id="283" r:id="rId36"/>
    <p:sldId id="284" r:id="rId37"/>
    <p:sldId id="272" r:id="rId38"/>
    <p:sldId id="340" r:id="rId39"/>
    <p:sldId id="31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 autoAdjust="0"/>
    <p:restoredTop sz="94660"/>
  </p:normalViewPr>
  <p:slideViewPr>
    <p:cSldViewPr>
      <p:cViewPr varScale="1">
        <p:scale>
          <a:sx n="105" d="100"/>
          <a:sy n="105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8117BD3-0E7C-41CD-AB20-7CA0B280EE7F}" type="datetimeFigureOut">
              <a:rPr lang="en-GB"/>
              <a:pPr>
                <a:defRPr/>
              </a:pPr>
              <a:t>29/11/2016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18BBAC7-BF9A-4E26-8B03-E0888614AE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B500E-DD89-4D5D-8622-42DCAFF436D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15512-CC5B-4B5F-9113-578D0A1F5C9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53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D38D2-FD3D-495C-B03F-324964021AD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615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33EC0-F1E0-4A74-AB37-D714AD155D4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50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961D5-FC87-4DC3-98FB-E8EA4A2208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83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BB16A-5D0F-4CB0-98B3-94BDDAB29D1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83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E784F-B08D-41CB-B4DA-F6D80EA0300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27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A29DA-5842-44F4-9046-7CEFF87454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6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C8366-5995-4DEF-9329-A4B2C8C343B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29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4756B-5B71-4C98-B864-A951DF4BFC8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19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FA1F3-5319-443D-9936-5DEFF9F0BEF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28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CF676-4968-40C4-A532-46D90BAA493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13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DC1B01-8BAB-488E-8491-334585BFA29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6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68CB7-5145-42EE-9D63-90CC473500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5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80BD3-D922-4562-AFF6-2A0EBFCC94A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5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DC797FE-BF42-40CA-AD0D-F28C7FE85F1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dirty="0" smtClean="0"/>
              <a:t>CMP203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Revision and </a:t>
            </a:r>
            <a:r>
              <a:rPr lang="en-GB" altLang="en-US" dirty="0" err="1" smtClean="0"/>
              <a:t>Billboarding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566738"/>
            <a:ext cx="553402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280988"/>
            <a:ext cx="61055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2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633413"/>
            <a:ext cx="583882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5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04838"/>
            <a:ext cx="566737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2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44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652463"/>
            <a:ext cx="56483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5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Revision</a:t>
            </a:r>
          </a:p>
          <a:p>
            <a:pPr lvl="1"/>
            <a:r>
              <a:rPr lang="en-GB" dirty="0" smtClean="0"/>
              <a:t>Lighting</a:t>
            </a:r>
          </a:p>
          <a:p>
            <a:pPr lvl="1"/>
            <a:r>
              <a:rPr lang="en-GB" dirty="0" smtClean="0"/>
              <a:t>Camera</a:t>
            </a:r>
          </a:p>
          <a:p>
            <a:r>
              <a:rPr lang="en-GB" dirty="0" err="1" smtClean="0"/>
              <a:t>Billboarding</a:t>
            </a:r>
            <a:endParaRPr lang="en-GB" dirty="0"/>
          </a:p>
          <a:p>
            <a:pPr lvl="1"/>
            <a:r>
              <a:rPr lang="en-GB" dirty="0" smtClean="0"/>
              <a:t>What is it</a:t>
            </a:r>
          </a:p>
          <a:p>
            <a:pPr lvl="1"/>
            <a:r>
              <a:rPr lang="en-GB" dirty="0" smtClean="0"/>
              <a:t>Why</a:t>
            </a:r>
          </a:p>
          <a:p>
            <a:pPr lvl="1"/>
            <a:r>
              <a:rPr lang="en-GB" dirty="0" smtClean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1137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Light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lighting revision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Light_Ambient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0.3f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0.3f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0.3f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1.0f };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Light_Diffuse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1.0f, 1.0f, 1.0f, 1.0f };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Light_Position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0.0, 2.0, 0.0, 1.0 };</a:t>
            </a:r>
          </a:p>
          <a:p>
            <a:pPr marL="0" indent="0">
              <a:buNone/>
            </a:pP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Activate light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glLightfv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GL_AMBIENT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Light_Ambient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glLightfv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GL_DIFFUSE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Light_Diffuse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glLightfv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Light_Position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glEnable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547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Attenuation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Light falls off over distance</a:t>
            </a:r>
          </a:p>
          <a:p>
            <a:pPr lvl="1"/>
            <a:r>
              <a:rPr lang="en-GB" altLang="en-US" sz="2400" dirty="0" smtClean="0"/>
              <a:t>The further away, the less light</a:t>
            </a:r>
          </a:p>
          <a:p>
            <a:endParaRPr lang="en-GB" altLang="en-US" sz="2400" dirty="0" smtClean="0"/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GL_CONSTANT_ATTENUATION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1.0);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GL_LINEAR_ATTENUATION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0.125);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glLightf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GL_LIGHT0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GL_QUADRATIC_ATTENUATION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0.2);</a:t>
            </a:r>
            <a:endParaRPr lang="en-GB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04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attenuation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6" y="1289286"/>
            <a:ext cx="7122368" cy="5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Low linear attenuation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6" y="1310990"/>
            <a:ext cx="7122368" cy="5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9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quadratic attenuation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" y="1287753"/>
            <a:ext cx="7124328" cy="55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Draw a diagram of the camera</a:t>
            </a:r>
          </a:p>
          <a:p>
            <a:pPr lvl="1"/>
            <a:r>
              <a:rPr lang="en-GB" dirty="0" smtClean="0"/>
              <a:t>Forward vector</a:t>
            </a:r>
          </a:p>
          <a:p>
            <a:pPr lvl="1"/>
            <a:r>
              <a:rPr lang="en-GB" dirty="0" smtClean="0"/>
              <a:t>Up vector</a:t>
            </a:r>
          </a:p>
          <a:p>
            <a:pPr lvl="1"/>
            <a:r>
              <a:rPr lang="en-GB" dirty="0" smtClean="0"/>
              <a:t>Calculate look 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93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keyboard controls</a:t>
            </a:r>
          </a:p>
          <a:p>
            <a:pPr lvl="1"/>
            <a:r>
              <a:rPr lang="en-GB" dirty="0" smtClean="0"/>
              <a:t>Moving forward</a:t>
            </a:r>
          </a:p>
          <a:p>
            <a:pPr lvl="2"/>
            <a:r>
              <a:rPr lang="en-GB" dirty="0" smtClean="0"/>
              <a:t>Position = position + (forward * </a:t>
            </a:r>
            <a:r>
              <a:rPr lang="en-GB" dirty="0" err="1" smtClean="0"/>
              <a:t>dt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Vector class has an add function for doing this</a:t>
            </a:r>
          </a:p>
          <a:p>
            <a:pPr lvl="1"/>
            <a:r>
              <a:rPr lang="en-GB" dirty="0" smtClean="0"/>
              <a:t>Rotating</a:t>
            </a:r>
          </a:p>
          <a:p>
            <a:pPr lvl="2"/>
            <a:r>
              <a:rPr lang="en-GB" dirty="0" smtClean="0"/>
              <a:t>Increase/decrease yaw and pitch by 1.0f while key is pressed</a:t>
            </a:r>
          </a:p>
          <a:p>
            <a:pPr lvl="2"/>
            <a:r>
              <a:rPr lang="en-GB" dirty="0" smtClean="0"/>
              <a:t>Update 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711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were given the </a:t>
            </a:r>
            <a:r>
              <a:rPr lang="en-GB" dirty="0" err="1" smtClean="0"/>
              <a:t>Camera.update</a:t>
            </a:r>
            <a:r>
              <a:rPr lang="en-GB" dirty="0" smtClean="0"/>
              <a:t>() function</a:t>
            </a:r>
          </a:p>
          <a:p>
            <a:r>
              <a:rPr lang="en-GB" dirty="0" smtClean="0"/>
              <a:t>Need to add some functions; getters and setters, movement, rotation,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smtClean="0"/>
              <a:t>Get and set yaw/pitch/roll</a:t>
            </a:r>
          </a:p>
          <a:p>
            <a:pPr lvl="1"/>
            <a:r>
              <a:rPr lang="en-GB" dirty="0" smtClean="0"/>
              <a:t>Get and set position</a:t>
            </a:r>
          </a:p>
          <a:p>
            <a:pPr lvl="1"/>
            <a:r>
              <a:rPr lang="en-GB" dirty="0" smtClean="0"/>
              <a:t>Move forward/backward/strafe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180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Debug suggestions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When setting up the camera I highly recommend working with a single axis at a time</a:t>
            </a:r>
          </a:p>
          <a:p>
            <a:pPr lvl="1"/>
            <a:r>
              <a:rPr lang="en-GB" altLang="en-US" smtClean="0"/>
              <a:t>Start with rotating left and right</a:t>
            </a:r>
          </a:p>
          <a:p>
            <a:pPr lvl="1"/>
            <a:r>
              <a:rPr lang="en-GB" altLang="en-US" smtClean="0"/>
              <a:t>Then just up and down</a:t>
            </a:r>
          </a:p>
          <a:p>
            <a:pPr lvl="1"/>
            <a:r>
              <a:rPr lang="en-GB" altLang="en-US" smtClean="0"/>
              <a:t>Then both</a:t>
            </a:r>
          </a:p>
          <a:p>
            <a:r>
              <a:rPr lang="en-GB" altLang="en-US" smtClean="0"/>
              <a:t>This helps isolate bugs</a:t>
            </a:r>
          </a:p>
          <a:p>
            <a:r>
              <a:rPr lang="en-GB" altLang="en-US" smtClean="0"/>
              <a:t>Is easier to put in some magic numbers for testing purposes</a:t>
            </a:r>
          </a:p>
        </p:txBody>
      </p:sp>
    </p:spTree>
    <p:extLst>
      <p:ext uri="{BB962C8B-B14F-4D97-AF65-F5344CB8AC3E}">
        <p14:creationId xmlns:p14="http://schemas.microsoft.com/office/powerpoint/2010/main" val="2099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Billboarding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altLang="en-US" sz="2400" dirty="0" smtClean="0"/>
              <a:t>A technique to orientate objects/geometry to “face” a target</a:t>
            </a:r>
          </a:p>
          <a:p>
            <a:pPr lvl="1"/>
            <a:r>
              <a:rPr lang="en-GB" altLang="en-US" sz="2400" dirty="0" smtClean="0"/>
              <a:t>The target is usually the camera</a:t>
            </a:r>
          </a:p>
          <a:p>
            <a:pPr lvl="1"/>
            <a:r>
              <a:rPr lang="en-GB" altLang="en-US" sz="2400" dirty="0" smtClean="0"/>
              <a:t>But can be any position in 3D space</a:t>
            </a:r>
          </a:p>
          <a:p>
            <a:r>
              <a:rPr lang="en-GB" altLang="en-US" sz="2400" dirty="0" smtClean="0"/>
              <a:t>Major advantage </a:t>
            </a:r>
            <a:r>
              <a:rPr lang="en-GB" altLang="en-US" sz="2400" dirty="0" err="1" smtClean="0"/>
              <a:t>billboarding</a:t>
            </a:r>
            <a:r>
              <a:rPr lang="en-GB" altLang="en-US" sz="2400" dirty="0" smtClean="0"/>
              <a:t> can be used to reduce the number of polygons for certain objects / models</a:t>
            </a:r>
          </a:p>
          <a:p>
            <a:pPr lvl="1"/>
            <a:r>
              <a:rPr lang="en-GB" altLang="en-US" sz="2400" dirty="0" smtClean="0"/>
              <a:t>Replacing the complex model with a </a:t>
            </a:r>
            <a:r>
              <a:rPr lang="en-GB" altLang="en-US" sz="2400" dirty="0" err="1" smtClean="0"/>
              <a:t>billboarded</a:t>
            </a:r>
            <a:r>
              <a:rPr lang="en-GB" altLang="en-US" sz="2400" dirty="0" smtClean="0"/>
              <a:t> imposter model</a:t>
            </a:r>
          </a:p>
          <a:p>
            <a:pPr lvl="1"/>
            <a:r>
              <a:rPr lang="en-GB" altLang="en-US" sz="2400" dirty="0" smtClean="0"/>
              <a:t>Example</a:t>
            </a:r>
          </a:p>
          <a:p>
            <a:pPr lvl="2"/>
            <a:r>
              <a:rPr lang="en-GB" altLang="en-US" sz="2000" dirty="0" smtClean="0"/>
              <a:t>Full 3D tree model, many, many polygons</a:t>
            </a:r>
          </a:p>
          <a:p>
            <a:pPr lvl="2"/>
            <a:r>
              <a:rPr lang="en-GB" altLang="en-US" sz="2000" dirty="0" smtClean="0"/>
              <a:t>Simple imposter version is a single quad</a:t>
            </a:r>
          </a:p>
          <a:p>
            <a:pPr lvl="2"/>
            <a:r>
              <a:rPr lang="en-GB" altLang="en-US" sz="2000" dirty="0" smtClean="0"/>
              <a:t>The quad rotates to always face the player/camera</a:t>
            </a:r>
          </a:p>
          <a:p>
            <a:pPr lvl="2"/>
            <a:r>
              <a:rPr lang="en-GB" altLang="en-US" sz="2000" dirty="0" smtClean="0"/>
              <a:t>Hard to tell the model is a simple quad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Lighting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Major parts of lighting</a:t>
            </a:r>
          </a:p>
          <a:p>
            <a:pPr lvl="1"/>
            <a:r>
              <a:rPr lang="en-GB" sz="2400" dirty="0" smtClean="0"/>
              <a:t>Types of light source</a:t>
            </a:r>
          </a:p>
          <a:p>
            <a:pPr lvl="2"/>
            <a:r>
              <a:rPr lang="en-GB" sz="2000" dirty="0" smtClean="0"/>
              <a:t>Directions</a:t>
            </a:r>
          </a:p>
          <a:p>
            <a:pPr lvl="2"/>
            <a:r>
              <a:rPr lang="en-GB" sz="2000" dirty="0" smtClean="0"/>
              <a:t>Point</a:t>
            </a:r>
          </a:p>
          <a:p>
            <a:pPr lvl="2"/>
            <a:r>
              <a:rPr lang="en-GB" sz="2000" dirty="0" smtClean="0"/>
              <a:t>Spot</a:t>
            </a:r>
          </a:p>
          <a:p>
            <a:pPr lvl="1"/>
            <a:r>
              <a:rPr lang="en-GB" sz="2400" dirty="0" smtClean="0"/>
              <a:t>Light components</a:t>
            </a:r>
          </a:p>
          <a:p>
            <a:pPr lvl="2"/>
            <a:r>
              <a:rPr lang="en-GB" sz="2000" dirty="0" smtClean="0"/>
              <a:t>Ambient</a:t>
            </a:r>
          </a:p>
          <a:p>
            <a:pPr lvl="2"/>
            <a:r>
              <a:rPr lang="en-GB" sz="2000" dirty="0" smtClean="0"/>
              <a:t>Diffuse</a:t>
            </a:r>
          </a:p>
          <a:p>
            <a:pPr lvl="2"/>
            <a:r>
              <a:rPr lang="en-GB" sz="2000" dirty="0" smtClean="0"/>
              <a:t>Position/direction</a:t>
            </a:r>
          </a:p>
          <a:p>
            <a:pPr lvl="1"/>
            <a:r>
              <a:rPr lang="en-GB" sz="2400" dirty="0" smtClean="0"/>
              <a:t>Geometry needs normal</a:t>
            </a:r>
          </a:p>
          <a:p>
            <a:pPr lvl="1"/>
            <a:r>
              <a:rPr lang="en-GB" sz="2400" dirty="0" smtClean="0"/>
              <a:t>Advanced</a:t>
            </a:r>
          </a:p>
          <a:p>
            <a:pPr lvl="2"/>
            <a:r>
              <a:rPr lang="en-GB" sz="2000" dirty="0" smtClean="0"/>
              <a:t>Attenuation</a:t>
            </a:r>
          </a:p>
        </p:txBody>
      </p:sp>
    </p:spTree>
    <p:extLst>
      <p:ext uri="{BB962C8B-B14F-4D97-AF65-F5344CB8AC3E}">
        <p14:creationId xmlns:p14="http://schemas.microsoft.com/office/powerpoint/2010/main" val="4252677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Billboarding 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2532" name="Picture 2" descr="http://i51.tinypic.com/1yti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86995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Billboarding</a:t>
            </a:r>
            <a:endParaRPr lang="en-GB" alt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3556" name="Picture 2" descr="http://forum.unity3d.com/attachments/tree-jpg.142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484313"/>
            <a:ext cx="38481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 descr="http://www.remi-genin.fr/content/arrows/img/treeBill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417036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Billboarding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Two forms of billboarding</a:t>
            </a:r>
          </a:p>
          <a:p>
            <a:pPr lvl="1"/>
            <a:r>
              <a:rPr lang="en-GB" altLang="en-US" smtClean="0"/>
              <a:t>Cylindrical</a:t>
            </a:r>
          </a:p>
          <a:p>
            <a:pPr lvl="2"/>
            <a:r>
              <a:rPr lang="en-GB" altLang="en-US" smtClean="0"/>
              <a:t>Restricted to a vector (usually the Y-axis)</a:t>
            </a:r>
          </a:p>
          <a:p>
            <a:pPr lvl="1"/>
            <a:r>
              <a:rPr lang="en-GB" altLang="en-US" smtClean="0"/>
              <a:t>Spherical</a:t>
            </a:r>
          </a:p>
          <a:p>
            <a:pPr lvl="2"/>
            <a:r>
              <a:rPr lang="en-GB" altLang="en-US" smtClean="0"/>
              <a:t>No restriction on orientation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Cylindrical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 dirty="0" smtClean="0"/>
              <a:t>Create a vector from the object to the camera</a:t>
            </a:r>
          </a:p>
          <a:p>
            <a:pPr lvl="1"/>
            <a:r>
              <a:rPr lang="en-GB" altLang="en-US" sz="2000" dirty="0" smtClean="0"/>
              <a:t>Camera Position – object position</a:t>
            </a:r>
          </a:p>
          <a:p>
            <a:r>
              <a:rPr lang="en-GB" altLang="en-US" sz="2000" dirty="0" smtClean="0"/>
              <a:t>For cylindrical we restrict the rotation, therefore, the above vector y component is set to zero</a:t>
            </a:r>
          </a:p>
          <a:p>
            <a:r>
              <a:rPr lang="en-GB" altLang="en-US" sz="2000" dirty="0" smtClean="0"/>
              <a:t>Using the objects forward vector (usually the same as the objects </a:t>
            </a:r>
            <a:r>
              <a:rPr lang="en-GB" altLang="en-US" sz="2000" dirty="0" err="1" smtClean="0"/>
              <a:t>normals</a:t>
            </a:r>
            <a:r>
              <a:rPr lang="en-GB" altLang="en-US" sz="2000" dirty="0" smtClean="0"/>
              <a:t>)</a:t>
            </a:r>
          </a:p>
          <a:p>
            <a:r>
              <a:rPr lang="en-GB" altLang="en-US" sz="2000" dirty="0" smtClean="0"/>
              <a:t>Objects fixed up vector (0,1,0)</a:t>
            </a:r>
          </a:p>
          <a:p>
            <a:r>
              <a:rPr lang="en-GB" altLang="en-US" sz="2000" dirty="0" smtClean="0"/>
              <a:t>You can calculate the angle between the forward vector and the object-to-camera vector</a:t>
            </a:r>
          </a:p>
          <a:p>
            <a:r>
              <a:rPr lang="en-GB" altLang="en-US" sz="2000" dirty="0" smtClean="0"/>
              <a:t>It is also wise to do a cross product of these two vectors in case of a negative angle</a:t>
            </a:r>
          </a:p>
          <a:p>
            <a:pPr lvl="1"/>
            <a:r>
              <a:rPr lang="en-GB" altLang="en-US" sz="2000" dirty="0" smtClean="0"/>
              <a:t>The cross product should match the up vector for positive angle</a:t>
            </a:r>
          </a:p>
          <a:p>
            <a:pPr lvl="1"/>
            <a:r>
              <a:rPr lang="en-GB" altLang="en-US" sz="2000" dirty="0" smtClean="0"/>
              <a:t>And be opposed to the up vector for negative</a:t>
            </a:r>
          </a:p>
          <a:p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Billboarding</a:t>
            </a:r>
          </a:p>
        </p:txBody>
      </p:sp>
      <p:pic>
        <p:nvPicPr>
          <p:cNvPr id="26627" name="Picture 5" descr="http://www.lighthouse3d.com/opengl/billboarding/cylin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773238"/>
            <a:ext cx="42481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7" descr="http://www.lighthouse3d.com/opengl/billboarding/imag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r="17525"/>
          <a:stretch>
            <a:fillRect/>
          </a:stretch>
        </p:blipFill>
        <p:spPr bwMode="auto">
          <a:xfrm>
            <a:off x="431800" y="1412875"/>
            <a:ext cx="40322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9" descr="http://www.lighthouse3d.com/opengl/billboarding/image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 r="17191"/>
          <a:stretch>
            <a:fillRect/>
          </a:stretch>
        </p:blipFill>
        <p:spPr bwMode="auto">
          <a:xfrm>
            <a:off x="431800" y="4022725"/>
            <a:ext cx="3671888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Spherical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Is an extension of cylindrical</a:t>
            </a:r>
          </a:p>
          <a:p>
            <a:r>
              <a:rPr lang="en-GB" altLang="en-US" smtClean="0"/>
              <a:t>Do cylindrical billboarding then rotate the object until it is properly facing the camera/target</a:t>
            </a:r>
          </a:p>
          <a:p>
            <a:r>
              <a:rPr lang="en-GB" altLang="en-US" smtClean="0"/>
              <a:t>Can calculate the angle based on the real object to camera vector and the version with a y-component of zero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Spherical 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8676" name="Picture 2" descr="http://www.lighthouse3d.com/opengl/billboarding/imag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484313"/>
            <a:ext cx="619918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4" descr="http://www.lighthouse3d.com/opengl/billboarding/imag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933825"/>
            <a:ext cx="61944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Billboarding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smtClean="0"/>
              <a:t>If you are very lazy</a:t>
            </a:r>
          </a:p>
          <a:p>
            <a:r>
              <a:rPr lang="en-GB" altLang="en-US" sz="2400" smtClean="0"/>
              <a:t>Instead of every object having it’s own rotation</a:t>
            </a:r>
          </a:p>
          <a:p>
            <a:pPr lvl="1"/>
            <a:r>
              <a:rPr lang="en-GB" altLang="en-US" sz="2400" smtClean="0"/>
              <a:t>They all get the same rotation</a:t>
            </a:r>
          </a:p>
          <a:p>
            <a:pPr lvl="1"/>
            <a:r>
              <a:rPr lang="en-GB" altLang="en-US" sz="2400" smtClean="0"/>
              <a:t>Can be hard to tell they aren’t 100% billboarded</a:t>
            </a:r>
          </a:p>
        </p:txBody>
      </p:sp>
      <p:pic>
        <p:nvPicPr>
          <p:cNvPr id="29700" name="Picture 2" descr="http://www.lighthouse3d.com/opengl/billboarding/billc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05275"/>
            <a:ext cx="533558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http://www.lighthouse3d.com/opengl/billboarding/che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411538"/>
            <a:ext cx="316865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of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Labs</a:t>
            </a:r>
          </a:p>
          <a:p>
            <a:pPr lvl="1"/>
            <a:r>
              <a:rPr lang="en-GB" dirty="0" smtClean="0"/>
              <a:t>Catch up and coursework</a:t>
            </a:r>
          </a:p>
          <a:p>
            <a:r>
              <a:rPr lang="en-GB" dirty="0" smtClean="0"/>
              <a:t>Coursework</a:t>
            </a:r>
          </a:p>
          <a:p>
            <a:pPr lvl="1"/>
            <a:r>
              <a:rPr lang="en-GB" dirty="0" smtClean="0"/>
              <a:t>Demonstration timetable </a:t>
            </a:r>
            <a:r>
              <a:rPr lang="en-GB" smtClean="0"/>
              <a:t>on Blackboard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Enjoy the holidays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50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24 funny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5" y="1447800"/>
            <a:ext cx="8262938" cy="4648200"/>
          </a:xfrm>
        </p:spPr>
      </p:pic>
    </p:spTree>
    <p:extLst>
      <p:ext uri="{BB962C8B-B14F-4D97-AF65-F5344CB8AC3E}">
        <p14:creationId xmlns:p14="http://schemas.microsoft.com/office/powerpoint/2010/main" val="18765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Lights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Directional</a:t>
            </a:r>
          </a:p>
          <a:p>
            <a:pPr lvl="1"/>
            <a:r>
              <a:rPr lang="en-GB" altLang="en-US" dirty="0" smtClean="0"/>
              <a:t>Position[ x, y, z, w ]</a:t>
            </a:r>
          </a:p>
          <a:p>
            <a:pPr lvl="1"/>
            <a:r>
              <a:rPr lang="en-GB" altLang="en-US" dirty="0" smtClean="0"/>
              <a:t>Position[ -1, </a:t>
            </a:r>
            <a:r>
              <a:rPr lang="en-GB" altLang="en-US" dirty="0" smtClean="0"/>
              <a:t>0, </a:t>
            </a:r>
            <a:r>
              <a:rPr lang="en-GB" altLang="en-US" dirty="0" smtClean="0"/>
              <a:t>0, 0 ]</a:t>
            </a:r>
          </a:p>
          <a:p>
            <a:pPr lvl="1"/>
            <a:r>
              <a:rPr lang="en-GB" altLang="en-US" i="1" dirty="0" smtClean="0"/>
              <a:t>W</a:t>
            </a:r>
            <a:r>
              <a:rPr lang="en-GB" altLang="en-US" dirty="0" smtClean="0"/>
              <a:t> component will depict if light is a directional light or point light</a:t>
            </a:r>
            <a:endParaRPr lang="en-GB" altLang="en-US" i="1" dirty="0" smtClean="0"/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149725"/>
            <a:ext cx="4675188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3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Lights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Point</a:t>
            </a:r>
          </a:p>
          <a:p>
            <a:pPr lvl="1"/>
            <a:r>
              <a:rPr lang="en-GB" altLang="en-US" smtClean="0"/>
              <a:t>Position[ x, y, z, w ]</a:t>
            </a:r>
          </a:p>
          <a:p>
            <a:pPr lvl="1"/>
            <a:r>
              <a:rPr lang="en-GB" altLang="en-US" smtClean="0"/>
              <a:t>Position[ 0, 1, 0, 1 ]</a:t>
            </a:r>
          </a:p>
          <a:p>
            <a:pPr lvl="1"/>
            <a:r>
              <a:rPr lang="en-GB" altLang="en-US" i="1" smtClean="0"/>
              <a:t>W</a:t>
            </a:r>
            <a:r>
              <a:rPr lang="en-GB" altLang="en-US" smtClean="0"/>
              <a:t> component of 1 states point light</a:t>
            </a:r>
            <a:endParaRPr lang="en-GB" altLang="en-US" i="1" smtClean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705225"/>
            <a:ext cx="486410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1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Lights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smtClean="0"/>
              <a:t>Spot</a:t>
            </a:r>
          </a:p>
          <a:p>
            <a:pPr lvl="1"/>
            <a:r>
              <a:rPr lang="en-GB" altLang="en-US" sz="2400" smtClean="0"/>
              <a:t>Position[ 0, 1, 0, 1 ]</a:t>
            </a:r>
          </a:p>
          <a:p>
            <a:pPr lvl="1"/>
            <a:r>
              <a:rPr lang="en-GB" altLang="en-US" sz="2400" smtClean="0"/>
              <a:t>GLfloat spot_direction[] = { 0.0, -1.0, 0.0 }</a:t>
            </a:r>
          </a:p>
          <a:p>
            <a:pPr lvl="1"/>
            <a:r>
              <a:rPr lang="en-GB" altLang="en-US" sz="2400" smtClean="0"/>
              <a:t>glLightfv(GL_LIGHT0, GL_SPOT_DIRECTION, spot_direction);</a:t>
            </a:r>
          </a:p>
          <a:p>
            <a:pPr lvl="1"/>
            <a:r>
              <a:rPr lang="en-GB" altLang="en-US" sz="2400" smtClean="0"/>
              <a:t>glLightf(GL_LIGHT1, GL_SPOT_CUTOFF, 45.0);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4292600"/>
            <a:ext cx="4727575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7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Ambient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Minimal level of lighting</a:t>
            </a:r>
          </a:p>
          <a:p>
            <a:pPr lvl="1"/>
            <a:r>
              <a:rPr lang="en-GB" sz="2400" dirty="0" smtClean="0"/>
              <a:t>Everything receives and equal amount of lighting regardless of position or direction</a:t>
            </a:r>
          </a:p>
          <a:p>
            <a:pPr lvl="1"/>
            <a:r>
              <a:rPr lang="en-GB" sz="2400" dirty="0" smtClean="0"/>
              <a:t>Usually a low power light</a:t>
            </a:r>
          </a:p>
          <a:p>
            <a:pPr lvl="1"/>
            <a:r>
              <a:rPr lang="en-GB" sz="2400" dirty="0" smtClean="0"/>
              <a:t>0%, 50%, 100% ambient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23" y="4149080"/>
            <a:ext cx="3043745" cy="2379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" y="4149080"/>
            <a:ext cx="3043747" cy="2379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68" y="4149078"/>
            <a:ext cx="3043747" cy="23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Diffuse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Light strength based on the direction the light hits the surface</a:t>
            </a:r>
          </a:p>
          <a:p>
            <a:pPr lvl="1"/>
            <a:r>
              <a:rPr lang="en-GB" sz="2000" dirty="0" smtClean="0"/>
              <a:t>Straight on more power</a:t>
            </a:r>
          </a:p>
          <a:p>
            <a:pPr lvl="2"/>
            <a:r>
              <a:rPr lang="en-GB" sz="1800" dirty="0" smtClean="0"/>
              <a:t>Brighter light</a:t>
            </a:r>
          </a:p>
          <a:p>
            <a:pPr lvl="1"/>
            <a:r>
              <a:rPr lang="en-GB" sz="2000" dirty="0" smtClean="0"/>
              <a:t>Determined by light position/direction and surface </a:t>
            </a:r>
            <a:r>
              <a:rPr lang="en-GB" sz="2000" dirty="0" err="1" smtClean="0"/>
              <a:t>normals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Diffuse light along the z-axis 100%, rotate shape (no ambient)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974"/>
            <a:ext cx="3059832" cy="2392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28" y="4129974"/>
            <a:ext cx="3044952" cy="2380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52" y="4129974"/>
            <a:ext cx="3056876" cy="2390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28" y="4129974"/>
            <a:ext cx="3073152" cy="24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Normals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Used in the lighting calculation to determine illumination of face</a:t>
            </a:r>
          </a:p>
          <a:p>
            <a:pPr lvl="1"/>
            <a:r>
              <a:rPr lang="en-GB" altLang="en-US" smtClean="0"/>
              <a:t>No normals, no lighting</a:t>
            </a:r>
          </a:p>
          <a:p>
            <a:pPr lvl="1"/>
            <a:r>
              <a:rPr lang="en-GB" altLang="en-US" smtClean="0"/>
              <a:t>Wrong normals, wrong lighting</a:t>
            </a:r>
          </a:p>
          <a:p>
            <a:pPr lvl="1"/>
            <a:r>
              <a:rPr lang="en-GB" altLang="en-US" smtClean="0"/>
              <a:t>Not enough normals, not enough lighting</a:t>
            </a:r>
          </a:p>
        </p:txBody>
      </p:sp>
    </p:spTree>
    <p:extLst>
      <p:ext uri="{BB962C8B-B14F-4D97-AF65-F5344CB8AC3E}">
        <p14:creationId xmlns:p14="http://schemas.microsoft.com/office/powerpoint/2010/main" val="20736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</TotalTime>
  <Words>775</Words>
  <Application>Microsoft Office PowerPoint</Application>
  <PresentationFormat>On-screen Show (4:3)</PresentationFormat>
  <Paragraphs>149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Tahoma</vt:lpstr>
      <vt:lpstr>Wingdings</vt:lpstr>
      <vt:lpstr>Abertay Design</vt:lpstr>
      <vt:lpstr>CMP203 Graphics Programming</vt:lpstr>
      <vt:lpstr>This week</vt:lpstr>
      <vt:lpstr>Lighting</vt:lpstr>
      <vt:lpstr>Lights</vt:lpstr>
      <vt:lpstr>Lights</vt:lpstr>
      <vt:lpstr>Lights</vt:lpstr>
      <vt:lpstr>Ambient</vt:lpstr>
      <vt:lpstr>Diffuse</vt:lpstr>
      <vt:lpstr>Normals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Light setup</vt:lpstr>
      <vt:lpstr>Attenuation</vt:lpstr>
      <vt:lpstr>No attenuation</vt:lpstr>
      <vt:lpstr>Low linear attenuation</vt:lpstr>
      <vt:lpstr>Some quadratic attenuation</vt:lpstr>
      <vt:lpstr>Camera</vt:lpstr>
      <vt:lpstr>Camera</vt:lpstr>
      <vt:lpstr>Camera</vt:lpstr>
      <vt:lpstr>Debug suggestions</vt:lpstr>
      <vt:lpstr>Billboarding</vt:lpstr>
      <vt:lpstr>Billboarding </vt:lpstr>
      <vt:lpstr>Billboarding</vt:lpstr>
      <vt:lpstr>Billboarding </vt:lpstr>
      <vt:lpstr>Cylindrical</vt:lpstr>
      <vt:lpstr>Billboarding</vt:lpstr>
      <vt:lpstr>Spherical</vt:lpstr>
      <vt:lpstr>Spherical </vt:lpstr>
      <vt:lpstr>Billboarding</vt:lpstr>
      <vt:lpstr>End of line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Paul Robertson</cp:lastModifiedBy>
  <cp:revision>54</cp:revision>
  <dcterms:created xsi:type="dcterms:W3CDTF">2013-09-02T14:39:32Z</dcterms:created>
  <dcterms:modified xsi:type="dcterms:W3CDTF">2016-11-29T09:36:37Z</dcterms:modified>
</cp:coreProperties>
</file>